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72" r:id="rId2"/>
    <p:sldId id="273" r:id="rId3"/>
    <p:sldId id="276" r:id="rId4"/>
    <p:sldId id="274" r:id="rId5"/>
    <p:sldId id="278" r:id="rId6"/>
    <p:sldId id="275" r:id="rId7"/>
    <p:sldId id="27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0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4/26/26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B04738-7652-40D4-A586-0719F9974879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9E115A-9E40-48B2-BC0A-11FB6BC4541C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893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9391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194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0050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541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2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3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0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4/26/26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4/26/26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4/26/26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4/26/26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4/26/26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3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4/26/26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4/26/26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imes.com/entertainment-arts/business/story/2021-03-18/nfl-doubles-fees-for-tv-rights-streams-more-games-on-amazon#:~:text=The%20fee%20will%20increase%20from,games%20for%20its%20Peacock%20service" TargetMode="External"/><Relationship Id="rId2" Type="http://schemas.openxmlformats.org/officeDocument/2006/relationships/hyperlink" Target="https://www.forbes.com/sites/mikeozanian/2021/08/05/the-nfls-most-valuable-teams-2021-average-team-value-soars-to-35-billion-as-league-shrugs-off-pandemic-year/?sh=3b24bbd2654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oomberglinea.com/2022/02/12/super-bowl-2022-whats-the-score-with-the-games-economic-impac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Football Field Pictures | Download Free Images on Unsplash">
            <a:extLst>
              <a:ext uri="{FF2B5EF4-FFF2-40B4-BE49-F238E27FC236}">
                <a16:creationId xmlns:a16="http://schemas.microsoft.com/office/drawing/2014/main" id="{6A826D73-75CB-4D40-9BFC-80E49251A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3" r="11616" b="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6233" y="1349233"/>
            <a:ext cx="3324313" cy="3248404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Football League Analysis and Marketing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0148" y="4794947"/>
            <a:ext cx="1945792" cy="621914"/>
          </a:xfrm>
        </p:spPr>
        <p:txBody>
          <a:bodyPr>
            <a:normAutofit/>
          </a:bodyPr>
          <a:lstStyle/>
          <a:p>
            <a:r>
              <a:rPr lang="en-US" dirty="0"/>
              <a:t>Geovanni Flores</a:t>
            </a:r>
          </a:p>
          <a:p>
            <a:endParaRPr lang="en-US" sz="16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6231466" cy="106252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NFL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1474" y="1786071"/>
            <a:ext cx="8537249" cy="473437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Formed in Canton, Ohio in September 1920.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Originally named the Akron Professional Football Association (APFA)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“Pudge” Heffelfinger – First professional football player.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1922, APFA rebranded itself as the National Football League.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Originally consisted of 11 professional football clubs.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Currently, there are 32 NFL teams with two conferences, the American League and the National League.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pic>
        <p:nvPicPr>
          <p:cNvPr id="2052" name="Picture 4" descr="National Football League - Wikipedia">
            <a:extLst>
              <a:ext uri="{FF2B5EF4-FFF2-40B4-BE49-F238E27FC236}">
                <a16:creationId xmlns:a16="http://schemas.microsoft.com/office/drawing/2014/main" id="{DFC7A25C-65D8-47CA-8659-CC1E140B1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87" y="2071616"/>
            <a:ext cx="1905026" cy="261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3EC23FE-CEC4-4A72-B8ED-9B588594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066" y="420301"/>
            <a:ext cx="1744447" cy="12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79F065B-1C33-4947-BE10-4CACFD41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066" y="5089429"/>
            <a:ext cx="1744447" cy="131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948" y="673425"/>
            <a:ext cx="8257053" cy="1250197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Franchise’s Net Value –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10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6926" y="1816537"/>
            <a:ext cx="6161518" cy="4593149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4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Dallas Cowboys</a:t>
            </a:r>
            <a:r>
              <a:rPr lang="en-US" sz="2400" b="1" u="none" strike="noStrik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$6.5 billion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4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England Patriots </a:t>
            </a: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$5 billion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4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York Giants </a:t>
            </a: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$4.85 billion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sz="24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Angeles Rams </a:t>
            </a: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$4.8 billion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en-US" sz="2400" b="1" u="none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Washington Commanders </a:t>
            </a:r>
            <a:r>
              <a:rPr lang="en-US" sz="2400" u="none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$4.2 billion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r>
              <a:rPr lang="en-US" sz="24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 Francisco 49ers </a:t>
            </a: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$4.175 billion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 </a:t>
            </a:r>
            <a:r>
              <a:rPr lang="en-US" sz="24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Chicago Bears </a:t>
            </a: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$4.075 billion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 </a:t>
            </a:r>
            <a:r>
              <a:rPr lang="en-US" sz="24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York Jets </a:t>
            </a: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$4.05 billion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 </a:t>
            </a:r>
            <a:r>
              <a:rPr lang="en-US" sz="24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Philadelphia Eagles </a:t>
            </a: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$3.8 billion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 </a:t>
            </a:r>
            <a:r>
              <a:rPr lang="en-US" sz="24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Denver Broncos </a:t>
            </a:r>
            <a:r>
              <a:rPr lang="en-US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$3.75 billion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Dallas Cowboys Logo PNG Transparent &amp;amp;amp; SVG Vector - Freebie Supply">
            <a:extLst>
              <a:ext uri="{FF2B5EF4-FFF2-40B4-BE49-F238E27FC236}">
                <a16:creationId xmlns:a16="http://schemas.microsoft.com/office/drawing/2014/main" id="{438BCC8D-4BDC-470D-865D-C672E8A3B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19" y="267506"/>
            <a:ext cx="1344884" cy="12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ew England Patriots Logo PNG Transparent &amp;amp;amp; SVG Vector - Freebie Supply">
            <a:extLst>
              <a:ext uri="{FF2B5EF4-FFF2-40B4-BE49-F238E27FC236}">
                <a16:creationId xmlns:a16="http://schemas.microsoft.com/office/drawing/2014/main" id="{D0479F84-95CB-43A8-9210-E63DDACDF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29" y="392503"/>
            <a:ext cx="1942818" cy="11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ew York Giants Logo PNG Transparent &amp;amp;amp; SVG Vector - Freebie Supply">
            <a:extLst>
              <a:ext uri="{FF2B5EF4-FFF2-40B4-BE49-F238E27FC236}">
                <a16:creationId xmlns:a16="http://schemas.microsoft.com/office/drawing/2014/main" id="{0EF41619-7250-4670-8AA0-43D2A3A3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55" y="1623744"/>
            <a:ext cx="1284484" cy="107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os Angeles Rams on Yahoo! Sports - News, Scores, Standings, Rumors,  Fantasy Games">
            <a:extLst>
              <a:ext uri="{FF2B5EF4-FFF2-40B4-BE49-F238E27FC236}">
                <a16:creationId xmlns:a16="http://schemas.microsoft.com/office/drawing/2014/main" id="{CC50EF1A-76A9-4D65-9FF2-0BFC31323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247" y="1378809"/>
            <a:ext cx="1558916" cy="15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Washington Commanders Football - Commanders News, Scores, Stats, Rumors &amp;amp;amp;  More | ESPN">
            <a:extLst>
              <a:ext uri="{FF2B5EF4-FFF2-40B4-BE49-F238E27FC236}">
                <a16:creationId xmlns:a16="http://schemas.microsoft.com/office/drawing/2014/main" id="{47F21502-1A64-489C-A831-94B7AFEB7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3" r="2458" b="23257"/>
          <a:stretch/>
        </p:blipFill>
        <p:spPr bwMode="auto">
          <a:xfrm>
            <a:off x="8323446" y="3019368"/>
            <a:ext cx="1620701" cy="91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an Francisco 49ers Logo - PNG and Vector - Logo Download">
            <a:extLst>
              <a:ext uri="{FF2B5EF4-FFF2-40B4-BE49-F238E27FC236}">
                <a16:creationId xmlns:a16="http://schemas.microsoft.com/office/drawing/2014/main" id="{31BF6D8F-473B-4DCC-BB48-4681A4928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247" y="2972703"/>
            <a:ext cx="1698306" cy="10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hicago Bears Logo PNG Transparent &amp;amp;amp; SVG Vector - Freebie Supply">
            <a:extLst>
              <a:ext uri="{FF2B5EF4-FFF2-40B4-BE49-F238E27FC236}">
                <a16:creationId xmlns:a16="http://schemas.microsoft.com/office/drawing/2014/main" id="{3DA7366A-0EDE-4229-807A-32A7C0A8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70" y="4187746"/>
            <a:ext cx="1552178" cy="103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Logos and uniforms of the New York Jets - Wikipedia">
            <a:extLst>
              <a:ext uri="{FF2B5EF4-FFF2-40B4-BE49-F238E27FC236}">
                <a16:creationId xmlns:a16="http://schemas.microsoft.com/office/drawing/2014/main" id="{6CC1C4BF-ED4E-4B4F-AC21-103BF0BF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953" y="4187747"/>
            <a:ext cx="1688551" cy="10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Philadelphia Eagles Logo PNG Transparent &amp;amp;amp; SVG Vector - Freebie Supply">
            <a:extLst>
              <a:ext uri="{FF2B5EF4-FFF2-40B4-BE49-F238E27FC236}">
                <a16:creationId xmlns:a16="http://schemas.microsoft.com/office/drawing/2014/main" id="{96C3379A-3DC3-46C9-BDF4-BA5F57881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19" y="5427083"/>
            <a:ext cx="1875296" cy="11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Denver Broncos Logo PNG Transparent &amp;amp;amp; SVG Vector - Freebie Supply">
            <a:extLst>
              <a:ext uri="{FF2B5EF4-FFF2-40B4-BE49-F238E27FC236}">
                <a16:creationId xmlns:a16="http://schemas.microsoft.com/office/drawing/2014/main" id="{7043EBFA-0783-4A2C-825F-47E34A0E3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247" y="5349960"/>
            <a:ext cx="1942818" cy="129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414" y="609600"/>
            <a:ext cx="5538739" cy="955431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Revenue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3" y="1800371"/>
            <a:ext cx="9345898" cy="455010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at $91 Billion – the NFL ranks as the world’s most valuable sport.</a:t>
            </a:r>
          </a:p>
          <a:p>
            <a:pPr>
              <a:spcAft>
                <a:spcPts val="800"/>
              </a:spcAft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Rights fees are estimated at $950 million.</a:t>
            </a:r>
          </a:p>
          <a:p>
            <a:pPr>
              <a:spcAft>
                <a:spcPts val="800"/>
              </a:spcAft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Walt Disney is paying $2.7 Billion a year to hold ESPN’s “Monday Night Football”</a:t>
            </a:r>
          </a:p>
          <a:p>
            <a:pPr>
              <a:spcAft>
                <a:spcPts val="800"/>
              </a:spcAft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revenue come from: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Merchandising 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Ticket sales 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Advertising partnerships </a:t>
            </a:r>
            <a:r>
              <a:rPr lang="en-US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(Visa &amp; Gatorade)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Venues/Stadiums</a:t>
            </a:r>
            <a:r>
              <a:rPr lang="en-US" sz="2400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6FB6DB6-C3EF-4C84-BAF0-CD638EBC3C02}"/>
              </a:ext>
            </a:extLst>
          </p:cNvPr>
          <p:cNvSpPr txBox="1">
            <a:spLocks/>
          </p:cNvSpPr>
          <p:nvPr/>
        </p:nvSpPr>
        <p:spPr>
          <a:xfrm>
            <a:off x="804096" y="4194143"/>
            <a:ext cx="8596668" cy="2318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9E557EA-1E52-4317-B13D-E50EEE79A6FE}"/>
              </a:ext>
            </a:extLst>
          </p:cNvPr>
          <p:cNvSpPr txBox="1">
            <a:spLocks/>
          </p:cNvSpPr>
          <p:nvPr/>
        </p:nvSpPr>
        <p:spPr>
          <a:xfrm>
            <a:off x="966467" y="4879648"/>
            <a:ext cx="8596668" cy="1470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Gatorade Logo, history, meaning, symbol, PNG">
            <a:extLst>
              <a:ext uri="{FF2B5EF4-FFF2-40B4-BE49-F238E27FC236}">
                <a16:creationId xmlns:a16="http://schemas.microsoft.com/office/drawing/2014/main" id="{57059814-C33F-4268-880F-32B5B7ECC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9" r="25374"/>
          <a:stretch/>
        </p:blipFill>
        <p:spPr bwMode="auto">
          <a:xfrm>
            <a:off x="10433745" y="276584"/>
            <a:ext cx="1194838" cy="13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ESPN &amp;amp; Disney Volunteers — Special Olympics USA Games">
            <a:extLst>
              <a:ext uri="{FF2B5EF4-FFF2-40B4-BE49-F238E27FC236}">
                <a16:creationId xmlns:a16="http://schemas.microsoft.com/office/drawing/2014/main" id="{EE5D14A3-8A89-4C52-9930-0F01927CF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529" y="1958647"/>
            <a:ext cx="2045312" cy="54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>
            <a:extLst>
              <a:ext uri="{FF2B5EF4-FFF2-40B4-BE49-F238E27FC236}">
                <a16:creationId xmlns:a16="http://schemas.microsoft.com/office/drawing/2014/main" id="{76238C06-E604-414B-A14F-ADA488BF3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8" b="16590"/>
          <a:stretch/>
        </p:blipFill>
        <p:spPr bwMode="auto">
          <a:xfrm>
            <a:off x="7919678" y="3803172"/>
            <a:ext cx="3937771" cy="270557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04" name="Picture 32" descr="VISA LOGO icon editorial stock image. Illustration of facilitates -  140089949">
            <a:extLst>
              <a:ext uri="{FF2B5EF4-FFF2-40B4-BE49-F238E27FC236}">
                <a16:creationId xmlns:a16="http://schemas.microsoft.com/office/drawing/2014/main" id="{8E095171-B0F4-400F-9ABE-5E2CFD5B9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t="42663" r="24424" b="37997"/>
          <a:stretch/>
        </p:blipFill>
        <p:spPr bwMode="auto">
          <a:xfrm>
            <a:off x="10275480" y="2884766"/>
            <a:ext cx="1581970" cy="54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933A7-C781-41CA-F366-AD52BA775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Marketing and Fan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40708-8210-2A5E-C6BB-65D6B4ED9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9" y="1105532"/>
            <a:ext cx="3658893" cy="20581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C25C29D6-5BB6-F713-53C6-0FE1E587B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181725" y="2837329"/>
            <a:ext cx="4512988" cy="33179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Global Expansion Strategy: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Increasing brand reach through the International Series with regular-season games in London, Germany, and Mexico.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Digital Transformation: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Leveraging 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NFL+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and social media partnerships to capture younger demographics and "second-screen" viewers.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Sponsorship Synergy: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Maximizing revenue through high-value integrations with official partners in technology, betting, and apparel.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Localized Fan Experiences: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Using data analytics to tailor stadium experiences and regional marketing campaigns for diverse fan bases.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Strategic Media Rights: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Securing long-term stability through record-breaking broadcast and streaming deals with major networks and Amazon.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19ADC-1794-77D8-F934-B6310CB15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358" y="3704280"/>
            <a:ext cx="3641222" cy="20481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92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4582" y="609600"/>
            <a:ext cx="6407130" cy="1048284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 Bowl 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25DEFE5-566C-4848-B942-65DC52D30FEF}"/>
              </a:ext>
            </a:extLst>
          </p:cNvPr>
          <p:cNvSpPr txBox="1">
            <a:spLocks/>
          </p:cNvSpPr>
          <p:nvPr/>
        </p:nvSpPr>
        <p:spPr>
          <a:xfrm>
            <a:off x="937530" y="1761502"/>
            <a:ext cx="7980378" cy="42409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Economists estimated $447 million in revenue for the city.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economic impact were in four key sectors; lodging, transportation, and restaurants.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NBC sold 70 add slots at $7 million each.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live event reached approximately 100 million viewers.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Halftime show performers don’t get paid by NFL.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Ultimately, their exposure usually generates sales of their music. </a:t>
            </a:r>
          </a:p>
          <a:p>
            <a:pPr marL="0" indent="0">
              <a:buNone/>
            </a:pP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5688-95F0-4D9E-A7B3-9E81FE38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20445" cy="95000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3646C-848C-43C1-A866-9EC97E25D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770" y="1794618"/>
            <a:ext cx="8197232" cy="3503776"/>
          </a:xfrm>
        </p:spPr>
        <p:txBody>
          <a:bodyPr/>
          <a:lstStyle/>
          <a:p>
            <a:pPr marL="365760"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https://www.forbes.com/sites/mikeozanian/2021/08/05/the-nfls-most-valuable-teams-2021-average-team-value-soars-to-35-billion-as-league-shrugs-off-pandemic-year/?sh=3b24bbd2654e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https://www.latimes.com/entertainment-arts/business/story/2021-03-18/nfl-doubles-fees-for-tv-rights-streams-more-games-on-amazon#:~:text=The%20fee%20will%20increase%20from,games%20for%20its%20Peacock%20service</a:t>
            </a:r>
            <a:r>
              <a:rPr lang="en-US" dirty="0">
                <a:solidFill>
                  <a:schemeClr val="accent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>
              <a:spcAft>
                <a:spcPts val="1200"/>
              </a:spcAft>
            </a:pPr>
            <a:r>
              <a:rPr lang="en-US" dirty="0">
                <a:solidFill>
                  <a:schemeClr val="accent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https://www.bloomberglinea.com/2022/02/12/super-bowl-2022-whats-the-score-with-the-games-economic-impact/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0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002060"/>
      </a:accent1>
      <a:accent2>
        <a:srgbClr val="002060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617</TotalTime>
  <Words>483</Words>
  <Application>Microsoft Macintosh PowerPoint</Application>
  <PresentationFormat>Widescreen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National Football League Analysis and Marketing</vt:lpstr>
      <vt:lpstr>History of the NFL</vt:lpstr>
      <vt:lpstr>Franchise’s Net Value – Top 10</vt:lpstr>
      <vt:lpstr>Sources of Revenue </vt:lpstr>
      <vt:lpstr>Marketing and Fan Engagement</vt:lpstr>
      <vt:lpstr>Super Bowl </vt:lpstr>
      <vt:lpstr>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Football League </dc:title>
  <dc:creator>Sara M. Rivas</dc:creator>
  <cp:lastModifiedBy>Geovanni Flores</cp:lastModifiedBy>
  <cp:revision>3</cp:revision>
  <dcterms:created xsi:type="dcterms:W3CDTF">2022-02-08T21:54:50Z</dcterms:created>
  <dcterms:modified xsi:type="dcterms:W3CDTF">2026-04-26T07:57:30Z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